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s/slide21.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slides/slide20.xml" ContentType="application/vnd.openxmlformats-officedocument.presentationml.slid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23"/>
  </p:notesMasterIdLst>
  <p:sldIdLst>
    <p:sldId id="256" r:id="rId2"/>
    <p:sldId id="257" r:id="rId3"/>
    <p:sldId id="278" r:id="rId4"/>
    <p:sldId id="258" r:id="rId5"/>
    <p:sldId id="263" r:id="rId6"/>
    <p:sldId id="272" r:id="rId7"/>
    <p:sldId id="261" r:id="rId8"/>
    <p:sldId id="276" r:id="rId9"/>
    <p:sldId id="273" r:id="rId10"/>
    <p:sldId id="277" r:id="rId11"/>
    <p:sldId id="274" r:id="rId12"/>
    <p:sldId id="275" r:id="rId13"/>
    <p:sldId id="260" r:id="rId14"/>
    <p:sldId id="264" r:id="rId15"/>
    <p:sldId id="266" r:id="rId16"/>
    <p:sldId id="268" r:id="rId17"/>
    <p:sldId id="267" r:id="rId18"/>
    <p:sldId id="280" r:id="rId19"/>
    <p:sldId id="279" r:id="rId20"/>
    <p:sldId id="262" r:id="rId21"/>
    <p:sldId id="271"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14D34"/>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88" d="100"/>
          <a:sy n="88" d="100"/>
        </p:scale>
        <p:origin x="-936"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B14218-EE4F-AA44-90C7-100C7533DDEB}" type="datetimeFigureOut">
              <a:rPr lang="en-US" smtClean="0"/>
              <a:pPr/>
              <a:t>12/4/17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65ACB4-3D87-CA49-A58C-1EB8BCABC3D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r>
              <a:rPr lang="en-US" dirty="0" smtClean="0"/>
              <a:t> </a:t>
            </a:r>
            <a:r>
              <a:rPr lang="en-US" baseline="0" dirty="0" smtClean="0"/>
              <a:t>Drought </a:t>
            </a:r>
            <a:r>
              <a:rPr lang="en-US" baseline="0" dirty="0" smtClean="0"/>
              <a:t>tolerance for plants. </a:t>
            </a:r>
            <a:endParaRPr lang="en-US" dirty="0"/>
          </a:p>
        </p:txBody>
      </p:sp>
      <p:sp>
        <p:nvSpPr>
          <p:cNvPr id="4" name="Slide Number Placeholder 3"/>
          <p:cNvSpPr>
            <a:spLocks noGrp="1"/>
          </p:cNvSpPr>
          <p:nvPr>
            <p:ph type="sldNum" sz="quarter" idx="10"/>
          </p:nvPr>
        </p:nvSpPr>
        <p:spPr/>
        <p:txBody>
          <a:bodyPr/>
          <a:lstStyle/>
          <a:p>
            <a:fld id="{9565ACB4-3D87-CA49-A58C-1EB8BCABC3D0}"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4548B2C-34BC-DF41-BC67-85E3360CC312}"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548B2C-34BC-DF41-BC67-85E3360CC312}" type="datetimeFigureOut">
              <a:rPr lang="en-US" smtClean="0"/>
              <a:pPr/>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5CCCA-DBBF-3F40-B448-827ECDC3D5FD}"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4548B2C-34BC-DF41-BC67-85E3360CC312}"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4548B2C-34BC-DF41-BC67-85E3360CC312}"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4548B2C-34BC-DF41-BC67-85E3360CC312}"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4548B2C-34BC-DF41-BC67-85E3360CC312}"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5CCCA-DBBF-3F40-B448-827ECDC3D5FD}"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548B2C-34BC-DF41-BC67-85E3360CC312}" type="datetimeFigureOut">
              <a:rPr lang="en-US" smtClean="0"/>
              <a:pPr/>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4548B2C-34BC-DF41-BC67-85E3360CC312}" type="datetimeFigureOut">
              <a:rPr lang="en-US" smtClean="0"/>
              <a:pPr/>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4548B2C-34BC-DF41-BC67-85E3360CC312}" type="datetimeFigureOut">
              <a:rPr lang="en-US" smtClean="0"/>
              <a:pPr/>
              <a:t>12/4/17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4548B2C-34BC-DF41-BC67-85E3360CC312}" type="datetimeFigureOut">
              <a:rPr lang="en-US" smtClean="0"/>
              <a:pPr/>
              <a:t>12/4/17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548B2C-34BC-DF41-BC67-85E3360CC312}" type="datetimeFigureOut">
              <a:rPr lang="en-US" smtClean="0"/>
              <a:pPr/>
              <a:t>12/4/17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548B2C-34BC-DF41-BC67-85E3360CC312}" type="datetimeFigureOut">
              <a:rPr lang="en-US" smtClean="0"/>
              <a:pPr/>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5CCCA-DBBF-3F40-B448-827ECDC3D5F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84548B2C-34BC-DF41-BC67-85E3360CC312}" type="datetimeFigureOut">
              <a:rPr lang="en-US" smtClean="0"/>
              <a:pPr/>
              <a:t>12/4/17</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8A35CCCA-DBBF-3F40-B448-827ECDC3D5F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323748"/>
            <a:ext cx="6498158" cy="1448968"/>
          </a:xfrm>
        </p:spPr>
        <p:txBody>
          <a:bodyPr/>
          <a:lstStyle/>
          <a:p>
            <a:r>
              <a:rPr lang="en-US" sz="6000" b="1" dirty="0" smtClean="0"/>
              <a:t>Selecting Seeds</a:t>
            </a:r>
            <a:r>
              <a:rPr lang="en-US" dirty="0" smtClean="0"/>
              <a:t/>
            </a:r>
            <a:br>
              <a:rPr lang="en-US" dirty="0" smtClean="0"/>
            </a:br>
            <a:r>
              <a:rPr lang="en-US" sz="3200" dirty="0" smtClean="0"/>
              <a:t>for the Home</a:t>
            </a:r>
            <a:r>
              <a:rPr lang="en-US" sz="3200" dirty="0" smtClean="0"/>
              <a:t> &amp; </a:t>
            </a:r>
            <a:r>
              <a:rPr lang="en-US" sz="3200" dirty="0" smtClean="0"/>
              <a:t>Market </a:t>
            </a:r>
            <a:r>
              <a:rPr lang="en-US" sz="3200" dirty="0" smtClean="0"/>
              <a:t>Garden</a:t>
            </a:r>
            <a:endParaRPr lang="en-US" sz="3200" dirty="0"/>
          </a:p>
        </p:txBody>
      </p:sp>
      <p:sp>
        <p:nvSpPr>
          <p:cNvPr id="3" name="Subtitle 2"/>
          <p:cNvSpPr>
            <a:spLocks noGrp="1"/>
          </p:cNvSpPr>
          <p:nvPr>
            <p:ph type="subTitle" idx="1"/>
          </p:nvPr>
        </p:nvSpPr>
        <p:spPr>
          <a:xfrm>
            <a:off x="1322920" y="3202040"/>
            <a:ext cx="6498159" cy="1086125"/>
          </a:xfrm>
        </p:spPr>
        <p:txBody>
          <a:bodyPr>
            <a:noAutofit/>
          </a:bodyPr>
          <a:lstStyle/>
          <a:p>
            <a:pPr algn="l"/>
            <a:r>
              <a:rPr lang="en-US" sz="2200" dirty="0" smtClean="0">
                <a:solidFill>
                  <a:schemeClr val="bg1">
                    <a:lumMod val="50000"/>
                  </a:schemeClr>
                </a:solidFill>
              </a:rPr>
              <a:t>Ellie Andrews</a:t>
            </a:r>
          </a:p>
          <a:p>
            <a:pPr algn="l"/>
            <a:r>
              <a:rPr lang="en-US" sz="2200" dirty="0" smtClean="0">
                <a:solidFill>
                  <a:schemeClr val="bg1">
                    <a:lumMod val="50000"/>
                  </a:schemeClr>
                </a:solidFill>
              </a:rPr>
              <a:t>Plant Health Management graduate student</a:t>
            </a:r>
          </a:p>
          <a:p>
            <a:pPr algn="l"/>
            <a:r>
              <a:rPr lang="en-US" sz="2200" dirty="0" smtClean="0">
                <a:solidFill>
                  <a:schemeClr val="bg1">
                    <a:lumMod val="50000"/>
                  </a:schemeClr>
                </a:solidFill>
              </a:rPr>
              <a:t>The Ohio State University</a:t>
            </a:r>
            <a:endParaRPr lang="en-US" sz="2200" dirty="0">
              <a:solidFill>
                <a:schemeClr val="bg1">
                  <a:lumMod val="50000"/>
                </a:schemeClr>
              </a:solidFill>
            </a:endParaRPr>
          </a:p>
        </p:txBody>
      </p:sp>
      <p:pic>
        <p:nvPicPr>
          <p:cNvPr id="4" name="Picture 3"/>
          <p:cNvPicPr>
            <a:picLocks noChangeAspect="1"/>
          </p:cNvPicPr>
          <p:nvPr/>
        </p:nvPicPr>
        <p:blipFill>
          <a:blip r:embed="rId2"/>
          <a:srcRect t="49129" r="12505" b="10165"/>
          <a:stretch>
            <a:fillRect/>
          </a:stretch>
        </p:blipFill>
        <p:spPr>
          <a:xfrm>
            <a:off x="1322920" y="4753956"/>
            <a:ext cx="6596094" cy="13728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89618"/>
            <a:ext cx="8042276" cy="1054914"/>
          </a:xfrm>
        </p:spPr>
        <p:txBody>
          <a:bodyPr/>
          <a:lstStyle/>
          <a:p>
            <a:r>
              <a:rPr lang="en-US" sz="3600" dirty="0" smtClean="0"/>
              <a:t>Things to keep in mind </a:t>
            </a:r>
            <a:br>
              <a:rPr lang="en-US" sz="3600" dirty="0" smtClean="0"/>
            </a:br>
            <a:r>
              <a:rPr lang="en-US" sz="3600" dirty="0" smtClean="0"/>
              <a:t>when saving seeds</a:t>
            </a:r>
            <a:endParaRPr lang="en-US" sz="3600" dirty="0"/>
          </a:p>
        </p:txBody>
      </p:sp>
      <p:sp>
        <p:nvSpPr>
          <p:cNvPr id="3" name="Content Placeholder 2"/>
          <p:cNvSpPr>
            <a:spLocks noGrp="1"/>
          </p:cNvSpPr>
          <p:nvPr>
            <p:ph idx="1"/>
          </p:nvPr>
        </p:nvSpPr>
        <p:spPr>
          <a:xfrm>
            <a:off x="549275" y="1600200"/>
            <a:ext cx="8042276" cy="4951155"/>
          </a:xfrm>
        </p:spPr>
        <p:txBody>
          <a:bodyPr>
            <a:normAutofit fontScale="25000" lnSpcReduction="20000"/>
          </a:bodyPr>
          <a:lstStyle/>
          <a:p>
            <a:pPr marL="349250" lvl="1" indent="-349250">
              <a:spcBef>
                <a:spcPts val="2000"/>
              </a:spcBef>
              <a:buClr>
                <a:schemeClr val="accent1">
                  <a:lumMod val="60000"/>
                  <a:lumOff val="40000"/>
                </a:schemeClr>
              </a:buClr>
            </a:pPr>
            <a:r>
              <a:rPr lang="en-US" sz="7200" dirty="0" smtClean="0"/>
              <a:t>Open-pollinated variety: if isolated from other varieties of their species, it will produce seed that’s genetically “true to type,” meaning seed will be similar to parent</a:t>
            </a:r>
          </a:p>
          <a:p>
            <a:pPr marL="927100" lvl="3" indent="-349250">
              <a:spcBef>
                <a:spcPts val="2000"/>
              </a:spcBef>
            </a:pPr>
            <a:r>
              <a:rPr lang="en-US" sz="7200" dirty="0" smtClean="0"/>
              <a:t>Uniform genetic line</a:t>
            </a:r>
          </a:p>
          <a:p>
            <a:pPr marL="927100" lvl="3" indent="-349250">
              <a:spcBef>
                <a:spcPts val="2000"/>
              </a:spcBef>
            </a:pPr>
            <a:r>
              <a:rPr lang="en-US" sz="7200" dirty="0" smtClean="0"/>
              <a:t>All heirlooms are open pollinated</a:t>
            </a:r>
          </a:p>
          <a:p>
            <a:pPr marL="927100" lvl="3" indent="-349250">
              <a:spcBef>
                <a:spcPts val="2000"/>
              </a:spcBef>
            </a:pPr>
            <a:r>
              <a:rPr lang="en-US" sz="7200" dirty="0" smtClean="0"/>
              <a:t>If you want to save seed, only plant one kind of heirloom variety of that species to avoid accidental cross-pollination, and choose seeds from the very best plants</a:t>
            </a:r>
          </a:p>
          <a:p>
            <a:pPr marL="349250" lvl="1" indent="-349250">
              <a:spcBef>
                <a:spcPts val="2000"/>
              </a:spcBef>
              <a:buClr>
                <a:schemeClr val="accent1">
                  <a:lumMod val="60000"/>
                  <a:lumOff val="40000"/>
                </a:schemeClr>
              </a:buClr>
            </a:pPr>
            <a:r>
              <a:rPr lang="en-US" sz="7200" dirty="0" smtClean="0"/>
              <a:t>Hybrids are formed when open-pollinated varieties are deliberately crossed within the same species</a:t>
            </a:r>
          </a:p>
          <a:p>
            <a:pPr marL="927100" lvl="3" indent="-349250">
              <a:spcBef>
                <a:spcPts val="2000"/>
              </a:spcBef>
            </a:pPr>
            <a:r>
              <a:rPr lang="en-US" sz="7200" dirty="0" smtClean="0"/>
              <a:t>Variable genetic line </a:t>
            </a:r>
          </a:p>
          <a:p>
            <a:pPr marL="927100" lvl="3" indent="-349250">
              <a:spcBef>
                <a:spcPts val="2000"/>
              </a:spcBef>
            </a:pPr>
            <a:r>
              <a:rPr lang="en-US" sz="7200" dirty="0" smtClean="0"/>
              <a:t>If </a:t>
            </a:r>
            <a:r>
              <a:rPr lang="en-US" sz="7200" dirty="0" smtClean="0"/>
              <a:t>you save seeds from F1 hybrids, the next generation will probably have different </a:t>
            </a:r>
            <a:r>
              <a:rPr lang="en-US" sz="7200" dirty="0" smtClean="0"/>
              <a:t>traits, will not be “true to type”</a:t>
            </a:r>
          </a:p>
          <a:p>
            <a:pPr marL="349250" lvl="1" indent="-349250">
              <a:spcBef>
                <a:spcPts val="2000"/>
              </a:spcBef>
              <a:buClr>
                <a:schemeClr val="accent1">
                  <a:lumMod val="60000"/>
                  <a:lumOff val="40000"/>
                </a:schemeClr>
              </a:buClr>
            </a:pPr>
            <a:endParaRPr lang="en-US" dirty="0" smtClean="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75212" y="389618"/>
          <a:ext cx="8355694" cy="5901993"/>
        </p:xfrm>
        <a:graphic>
          <a:graphicData uri="http://schemas.openxmlformats.org/drawingml/2006/table">
            <a:tbl>
              <a:tblPr firstRow="1" bandRow="1">
                <a:tableStyleId>{5C22544A-7EE6-4342-B048-85BDC9FD1C3A}</a:tableStyleId>
              </a:tblPr>
              <a:tblGrid>
                <a:gridCol w="4177847"/>
                <a:gridCol w="4177847"/>
              </a:tblGrid>
              <a:tr h="605247">
                <a:tc>
                  <a:txBody>
                    <a:bodyPr/>
                    <a:lstStyle/>
                    <a:p>
                      <a:r>
                        <a:rPr lang="en-US" sz="2400" dirty="0" smtClean="0"/>
                        <a:t>Heirlooms</a:t>
                      </a:r>
                      <a:endParaRPr lang="en-US" sz="2400" dirty="0"/>
                    </a:p>
                  </a:txBody>
                  <a:tcPr/>
                </a:tc>
                <a:tc>
                  <a:txBody>
                    <a:bodyPr/>
                    <a:lstStyle/>
                    <a:p>
                      <a:r>
                        <a:rPr lang="en-US" sz="2400" dirty="0" smtClean="0"/>
                        <a:t>Hybrids</a:t>
                      </a:r>
                      <a:endParaRPr lang="en-US" sz="2400" dirty="0"/>
                    </a:p>
                  </a:txBody>
                  <a:tcPr/>
                </a:tc>
              </a:tr>
              <a:tr h="745983">
                <a:tc>
                  <a:txBody>
                    <a:bodyPr/>
                    <a:lstStyle/>
                    <a:p>
                      <a:r>
                        <a:rPr lang="en-US" dirty="0" smtClean="0"/>
                        <a:t>+</a:t>
                      </a:r>
                      <a:r>
                        <a:rPr lang="en-US" dirty="0" smtClean="0"/>
                        <a:t> many have rich flavor </a:t>
                      </a:r>
                      <a:r>
                        <a:rPr lang="en-US" dirty="0" smtClean="0"/>
                        <a:t>and unique aesthetic appeal</a:t>
                      </a:r>
                      <a:endParaRPr lang="en-US" dirty="0"/>
                    </a:p>
                  </a:txBody>
                  <a:tcPr/>
                </a:tc>
                <a:tc>
                  <a:txBody>
                    <a:bodyPr/>
                    <a:lstStyle/>
                    <a:p>
                      <a:r>
                        <a:rPr lang="en-US" dirty="0" smtClean="0"/>
                        <a:t>- some older varieties can</a:t>
                      </a:r>
                      <a:r>
                        <a:rPr lang="en-US" baseline="0" dirty="0" smtClean="0"/>
                        <a:t> be </a:t>
                      </a:r>
                      <a:r>
                        <a:rPr lang="en-US" dirty="0" smtClean="0"/>
                        <a:t>less </a:t>
                      </a:r>
                      <a:r>
                        <a:rPr lang="en-US" dirty="0" smtClean="0"/>
                        <a:t>flavorful and less colorful</a:t>
                      </a:r>
                      <a:endParaRPr lang="en-US" dirty="0"/>
                    </a:p>
                  </a:txBody>
                  <a:tcPr/>
                </a:tc>
              </a:tr>
              <a:tr h="745983">
                <a:tc>
                  <a:txBody>
                    <a:bodyPr/>
                    <a:lstStyle/>
                    <a:p>
                      <a:r>
                        <a:rPr lang="en-US" dirty="0" smtClean="0"/>
                        <a:t>+</a:t>
                      </a:r>
                      <a:r>
                        <a:rPr lang="en-US" baseline="0" dirty="0" smtClean="0"/>
                        <a:t> regional and cultural </a:t>
                      </a:r>
                      <a:r>
                        <a:rPr lang="en-US" baseline="0" dirty="0" smtClean="0"/>
                        <a:t>significance, family history</a:t>
                      </a:r>
                      <a:endParaRPr lang="en-US" dirty="0"/>
                    </a:p>
                  </a:txBody>
                  <a:tcPr/>
                </a:tc>
                <a:tc>
                  <a:txBody>
                    <a:bodyPr/>
                    <a:lstStyle/>
                    <a:p>
                      <a:r>
                        <a:rPr lang="en-US" dirty="0" smtClean="0"/>
                        <a:t>- less</a:t>
                      </a:r>
                      <a:r>
                        <a:rPr lang="en-US" baseline="0" dirty="0" smtClean="0"/>
                        <a:t> </a:t>
                      </a:r>
                      <a:r>
                        <a:rPr lang="en-US" baseline="0" dirty="0" smtClean="0"/>
                        <a:t>significant </a:t>
                      </a:r>
                      <a:r>
                        <a:rPr lang="en-US" baseline="0" dirty="0" smtClean="0"/>
                        <a:t>family, regional, cultural </a:t>
                      </a:r>
                      <a:r>
                        <a:rPr lang="en-US" baseline="0" dirty="0" smtClean="0"/>
                        <a:t>history </a:t>
                      </a:r>
                      <a:endParaRPr lang="en-US" dirty="0"/>
                    </a:p>
                  </a:txBody>
                  <a:tcPr/>
                </a:tc>
              </a:tr>
              <a:tr h="745983">
                <a:tc>
                  <a:txBody>
                    <a:bodyPr/>
                    <a:lstStyle/>
                    <a:p>
                      <a:r>
                        <a:rPr lang="en-US" dirty="0" smtClean="0"/>
                        <a:t>+</a:t>
                      </a:r>
                      <a:r>
                        <a:rPr lang="en-US" baseline="0" dirty="0" smtClean="0"/>
                        <a:t> can save seed and produce true-to-type progeny</a:t>
                      </a:r>
                      <a:endParaRPr lang="en-US" dirty="0"/>
                    </a:p>
                  </a:txBody>
                  <a:tcPr/>
                </a:tc>
                <a:tc>
                  <a:txBody>
                    <a:bodyPr/>
                    <a:lstStyle/>
                    <a:p>
                      <a:r>
                        <a:rPr lang="en-US" dirty="0" smtClean="0"/>
                        <a:t>- can’t save seed and expect progeny to resemble</a:t>
                      </a:r>
                      <a:r>
                        <a:rPr lang="en-US" baseline="0" dirty="0" smtClean="0"/>
                        <a:t> parent plants</a:t>
                      </a:r>
                      <a:endParaRPr lang="en-US" dirty="0"/>
                    </a:p>
                  </a:txBody>
                  <a:tcPr/>
                </a:tc>
              </a:tr>
              <a:tr h="745983">
                <a:tc>
                  <a:txBody>
                    <a:bodyPr/>
                    <a:lstStyle/>
                    <a:p>
                      <a:r>
                        <a:rPr lang="en-US" dirty="0" smtClean="0"/>
                        <a:t>+</a:t>
                      </a:r>
                      <a:r>
                        <a:rPr lang="en-US" baseline="0" dirty="0" smtClean="0"/>
                        <a:t> generally cost less than hybrids</a:t>
                      </a:r>
                      <a:endParaRPr lang="en-US" dirty="0"/>
                    </a:p>
                  </a:txBody>
                  <a:tcPr/>
                </a:tc>
                <a:tc>
                  <a:txBody>
                    <a:bodyPr/>
                    <a:lstStyle/>
                    <a:p>
                      <a:r>
                        <a:rPr lang="en-US" dirty="0" smtClean="0"/>
                        <a:t>+ many</a:t>
                      </a:r>
                      <a:r>
                        <a:rPr lang="en-US" baseline="0" dirty="0" smtClean="0"/>
                        <a:t> options for beneficial </a:t>
                      </a:r>
                      <a:r>
                        <a:rPr lang="en-US" baseline="0" dirty="0" smtClean="0"/>
                        <a:t>qualities</a:t>
                      </a:r>
                      <a:endParaRPr lang="en-US" dirty="0" smtClean="0"/>
                    </a:p>
                  </a:txBody>
                  <a:tcPr/>
                </a:tc>
              </a:tr>
              <a:tr h="757250">
                <a:tc>
                  <a:txBody>
                    <a:bodyPr/>
                    <a:lstStyle/>
                    <a:p>
                      <a:r>
                        <a:rPr lang="en-US" dirty="0" smtClean="0"/>
                        <a:t>-more </a:t>
                      </a:r>
                      <a:r>
                        <a:rPr lang="en-US" dirty="0" smtClean="0"/>
                        <a:t>susceptible to </a:t>
                      </a:r>
                      <a:r>
                        <a:rPr lang="en-US" dirty="0" smtClean="0"/>
                        <a:t>diseases</a:t>
                      </a:r>
                      <a:endParaRPr lang="en-US" dirty="0"/>
                    </a:p>
                  </a:txBody>
                  <a:tcPr/>
                </a:tc>
                <a:tc>
                  <a:txBody>
                    <a:bodyPr/>
                    <a:lstStyle/>
                    <a:p>
                      <a:r>
                        <a:rPr lang="en-US" dirty="0" smtClean="0"/>
                        <a:t>+ more options for effective disease resistance</a:t>
                      </a:r>
                      <a:endParaRPr lang="en-US" dirty="0"/>
                    </a:p>
                  </a:txBody>
                  <a:tcPr/>
                </a:tc>
              </a:tr>
              <a:tr h="550200">
                <a:tc>
                  <a:txBody>
                    <a:bodyPr/>
                    <a:lstStyle/>
                    <a:p>
                      <a:r>
                        <a:rPr lang="en-US" dirty="0" smtClean="0"/>
                        <a:t>-lower-</a:t>
                      </a:r>
                      <a:r>
                        <a:rPr lang="en-US" dirty="0" smtClean="0"/>
                        <a:t>yielding, less vigorous</a:t>
                      </a:r>
                      <a:endParaRPr lang="en-US" dirty="0"/>
                    </a:p>
                  </a:txBody>
                  <a:tcPr/>
                </a:tc>
                <a:tc>
                  <a:txBody>
                    <a:bodyPr/>
                    <a:lstStyle/>
                    <a:p>
                      <a:r>
                        <a:rPr lang="en-US" dirty="0" smtClean="0"/>
                        <a:t>+higher yielding,</a:t>
                      </a:r>
                      <a:r>
                        <a:rPr lang="en-US" baseline="0" dirty="0" smtClean="0"/>
                        <a:t> more </a:t>
                      </a:r>
                      <a:r>
                        <a:rPr lang="en-US" baseline="0" dirty="0" smtClean="0"/>
                        <a:t>vigorous</a:t>
                      </a:r>
                      <a:endParaRPr lang="en-US" dirty="0" smtClean="0"/>
                    </a:p>
                  </a:txBody>
                  <a:tcPr/>
                </a:tc>
              </a:tr>
              <a:tr h="1005364">
                <a:tc>
                  <a:txBody>
                    <a:bodyPr/>
                    <a:lstStyle/>
                    <a:p>
                      <a:r>
                        <a:rPr lang="en-US" dirty="0" smtClean="0"/>
                        <a:t>-inconsistent size</a:t>
                      </a:r>
                      <a:r>
                        <a:rPr lang="en-US" baseline="0" dirty="0" smtClean="0"/>
                        <a:t>, quality, and timing, </a:t>
                      </a:r>
                      <a:r>
                        <a:rPr lang="en-US" dirty="0" smtClean="0"/>
                        <a:t>some produce may be unmarketable</a:t>
                      </a:r>
                      <a:endParaRPr lang="en-US" dirty="0"/>
                    </a:p>
                  </a:txBody>
                  <a:tcPr/>
                </a:tc>
                <a:tc>
                  <a:txBody>
                    <a:bodyPr/>
                    <a:lstStyle/>
                    <a:p>
                      <a:r>
                        <a:rPr lang="en-US" dirty="0" smtClean="0"/>
                        <a:t>+</a:t>
                      </a:r>
                      <a:r>
                        <a:rPr lang="en-US" baseline="0" dirty="0" smtClean="0"/>
                        <a:t>uniformity &amp; consistency of size, quality, timing of harvest</a:t>
                      </a:r>
                      <a:endParaRPr lang="en-US" dirty="0" smtClean="0"/>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to choose?</a:t>
            </a:r>
            <a:endParaRPr lang="en-US" dirty="0"/>
          </a:p>
        </p:txBody>
      </p:sp>
      <p:sp>
        <p:nvSpPr>
          <p:cNvPr id="3" name="Content Placeholder 2"/>
          <p:cNvSpPr>
            <a:spLocks noGrp="1"/>
          </p:cNvSpPr>
          <p:nvPr>
            <p:ph idx="1"/>
          </p:nvPr>
        </p:nvSpPr>
        <p:spPr>
          <a:xfrm>
            <a:off x="549275" y="1645054"/>
            <a:ext cx="8311512" cy="4401243"/>
          </a:xfrm>
        </p:spPr>
        <p:txBody>
          <a:bodyPr>
            <a:normAutofit fontScale="92500"/>
          </a:bodyPr>
          <a:lstStyle/>
          <a:p>
            <a:pPr>
              <a:buNone/>
            </a:pPr>
            <a:r>
              <a:rPr lang="en-US" dirty="0" smtClean="0"/>
              <a:t>Do what works best for you. If you’re curious, try out both! </a:t>
            </a:r>
          </a:p>
          <a:p>
            <a:pPr>
              <a:buNone/>
            </a:pPr>
            <a:r>
              <a:rPr lang="en-US" dirty="0" smtClean="0"/>
              <a:t>You can trial different kinds of heirloom and hybrid varieties and see what works well in your environment and context.</a:t>
            </a:r>
          </a:p>
          <a:p>
            <a:pPr lvl="1"/>
            <a:r>
              <a:rPr lang="en-US" dirty="0" smtClean="0"/>
              <a:t>soil type</a:t>
            </a:r>
          </a:p>
          <a:p>
            <a:pPr lvl="1"/>
            <a:r>
              <a:rPr lang="en-US" dirty="0" smtClean="0"/>
              <a:t>weather trends</a:t>
            </a:r>
          </a:p>
          <a:p>
            <a:pPr lvl="1"/>
            <a:r>
              <a:rPr lang="en-US" dirty="0" smtClean="0"/>
              <a:t>moisture level</a:t>
            </a:r>
          </a:p>
          <a:p>
            <a:pPr lvl="1"/>
            <a:r>
              <a:rPr lang="en-US" dirty="0" smtClean="0"/>
              <a:t>time of year grown</a:t>
            </a:r>
          </a:p>
          <a:p>
            <a:pPr lvl="1"/>
            <a:r>
              <a:rPr lang="en-US" dirty="0" smtClean="0"/>
              <a:t>disease and pest pressure</a:t>
            </a:r>
          </a:p>
          <a:p>
            <a:pPr lvl="1"/>
            <a:r>
              <a:rPr lang="en-US" dirty="0" smtClean="0"/>
              <a:t>a</a:t>
            </a:r>
            <a:r>
              <a:rPr lang="en-US" dirty="0" smtClean="0"/>
              <a:t>mount of time you want to put into maintenance</a:t>
            </a:r>
          </a:p>
          <a:p>
            <a:pPr lvl="1"/>
            <a:r>
              <a:rPr lang="en-US" dirty="0" smtClean="0"/>
              <a:t>harvest timing</a:t>
            </a:r>
          </a:p>
          <a:p>
            <a:pPr lvl="1"/>
            <a:r>
              <a:rPr lang="en-US" dirty="0" smtClean="0"/>
              <a:t>end product goals &amp; marketability</a:t>
            </a:r>
          </a:p>
          <a:p>
            <a:pPr lvl="1">
              <a:buNone/>
            </a:pPr>
            <a:endParaRPr lang="en-US"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Traits to consider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Cold tolerance</a:t>
            </a:r>
            <a:endParaRPr lang="en-US" dirty="0" smtClean="0"/>
          </a:p>
          <a:p>
            <a:r>
              <a:rPr lang="en-US" dirty="0" smtClean="0"/>
              <a:t>Storage ability</a:t>
            </a:r>
          </a:p>
          <a:p>
            <a:r>
              <a:rPr lang="en-US" dirty="0" smtClean="0"/>
              <a:t>Color &amp; </a:t>
            </a:r>
            <a:r>
              <a:rPr lang="en-US" dirty="0" smtClean="0"/>
              <a:t>taste</a:t>
            </a:r>
          </a:p>
          <a:p>
            <a:r>
              <a:rPr lang="en-US" dirty="0" smtClean="0"/>
              <a:t>Drought tolerance</a:t>
            </a:r>
            <a:endParaRPr lang="en-US" dirty="0" smtClean="0"/>
          </a:p>
          <a:p>
            <a:r>
              <a:rPr lang="en-US" dirty="0" smtClean="0"/>
              <a:t>Habit</a:t>
            </a:r>
          </a:p>
          <a:p>
            <a:r>
              <a:rPr lang="en-US" dirty="0" smtClean="0"/>
              <a:t>Vigor</a:t>
            </a:r>
            <a:endParaRPr lang="en-US" dirty="0" smtClean="0"/>
          </a:p>
          <a:p>
            <a:r>
              <a:rPr lang="en-US" dirty="0" smtClean="0"/>
              <a:t>Resistance to plant </a:t>
            </a:r>
            <a:r>
              <a:rPr lang="en-US" dirty="0" smtClean="0"/>
              <a:t>pathogens</a:t>
            </a:r>
          </a:p>
          <a:p>
            <a:r>
              <a:rPr lang="en-US" dirty="0" smtClean="0"/>
              <a:t>Size </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47338"/>
            <a:ext cx="8042276" cy="997193"/>
          </a:xfrm>
        </p:spPr>
        <p:txBody>
          <a:bodyPr/>
          <a:lstStyle/>
          <a:p>
            <a:r>
              <a:rPr lang="en-US" dirty="0" smtClean="0"/>
              <a:t>Host Plant Resistance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Some varieties have genetic material that codes for resistance to certain </a:t>
            </a:r>
            <a:r>
              <a:rPr lang="en-US" dirty="0" smtClean="0"/>
              <a:t>pathogens</a:t>
            </a:r>
          </a:p>
          <a:p>
            <a:r>
              <a:rPr lang="en-US" dirty="0" smtClean="0"/>
              <a:t>This happens in nature through random genetic mutations that end up helping the plant survive</a:t>
            </a:r>
            <a:endParaRPr lang="en-US" dirty="0" smtClean="0"/>
          </a:p>
          <a:p>
            <a:r>
              <a:rPr lang="en-US" dirty="0" smtClean="0"/>
              <a:t>Plant breeders can deliberately develop hybrid varieties that have resistance to certain pathogens </a:t>
            </a:r>
            <a:endParaRPr lang="en-US" dirty="0" smtClean="0"/>
          </a:p>
          <a:p>
            <a:r>
              <a:rPr lang="en-US" dirty="0" smtClean="0"/>
              <a:t>Resistance is either due to </a:t>
            </a:r>
          </a:p>
          <a:p>
            <a:pPr lvl="1"/>
            <a:r>
              <a:rPr lang="en-US" dirty="0" smtClean="0"/>
              <a:t>An R-gene: one gene gives resistance to a specific pathogen</a:t>
            </a:r>
          </a:p>
          <a:p>
            <a:pPr lvl="1"/>
            <a:r>
              <a:rPr lang="en-US" dirty="0" smtClean="0"/>
              <a:t>Quantitative trait loci: several genes give resistance to a broader range of pathogens</a:t>
            </a:r>
          </a:p>
          <a:p>
            <a:r>
              <a:rPr lang="en-US" dirty="0" smtClean="0"/>
              <a:t>Very low maintenance way of managing plant </a:t>
            </a:r>
            <a:r>
              <a:rPr lang="en-US" dirty="0" smtClean="0"/>
              <a:t>pathogens</a:t>
            </a:r>
          </a:p>
          <a:p>
            <a:r>
              <a:rPr lang="en-US" dirty="0" smtClean="0"/>
              <a:t>Highly recommended if you know you’ve got disease pressure</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Management</a:t>
            </a:r>
            <a:endParaRPr lang="en-US" dirty="0"/>
          </a:p>
        </p:txBody>
      </p:sp>
      <p:sp>
        <p:nvSpPr>
          <p:cNvPr id="3" name="Content Placeholder 2"/>
          <p:cNvSpPr>
            <a:spLocks noGrp="1"/>
          </p:cNvSpPr>
          <p:nvPr>
            <p:ph idx="1"/>
          </p:nvPr>
        </p:nvSpPr>
        <p:spPr>
          <a:xfrm>
            <a:off x="549275" y="1600201"/>
            <a:ext cx="8042276" cy="4806852"/>
          </a:xfrm>
        </p:spPr>
        <p:txBody>
          <a:bodyPr>
            <a:normAutofit fontScale="92500" lnSpcReduction="10000"/>
          </a:bodyPr>
          <a:lstStyle/>
          <a:p>
            <a:r>
              <a:rPr lang="en-US" dirty="0" smtClean="0"/>
              <a:t>Selecting seeds for traits you want is a very valuable tool! But of course, more things need to happen to have healthy plants.</a:t>
            </a:r>
          </a:p>
          <a:p>
            <a:r>
              <a:rPr lang="en-US" dirty="0" smtClean="0"/>
              <a:t>Use an integrated approach to plant health management</a:t>
            </a:r>
          </a:p>
          <a:p>
            <a:pPr lvl="1"/>
            <a:r>
              <a:rPr lang="en-US" dirty="0" smtClean="0"/>
              <a:t>Choose a good environment to grow: good drainage, full sun, workable soil, good air flow, mostly flat</a:t>
            </a:r>
          </a:p>
          <a:p>
            <a:pPr lvl="1"/>
            <a:r>
              <a:rPr lang="en-US" dirty="0" smtClean="0"/>
              <a:t>Soil fertility: organic matter, aeration, irrigation, cover crops, balanced nutrients</a:t>
            </a:r>
          </a:p>
          <a:p>
            <a:pPr lvl="1"/>
            <a:r>
              <a:rPr lang="en-US" dirty="0" smtClean="0"/>
              <a:t>Cultural practices: weeding, mulching, pruning, trellising</a:t>
            </a:r>
          </a:p>
          <a:p>
            <a:pPr lvl="1"/>
            <a:r>
              <a:rPr lang="en-US" dirty="0" smtClean="0"/>
              <a:t>Disease management: crop rotation, minimize moisture, increase air flow, rogue unhealthy plants</a:t>
            </a:r>
          </a:p>
          <a:p>
            <a:pPr lvl="1"/>
            <a:r>
              <a:rPr lang="en-US" dirty="0" smtClean="0"/>
              <a:t>Pest management:</a:t>
            </a:r>
            <a:r>
              <a:rPr lang="en-US" dirty="0" smtClean="0"/>
              <a:t> protection, scouting</a:t>
            </a:r>
            <a:r>
              <a:rPr lang="en-US" dirty="0" smtClean="0"/>
              <a:t>, </a:t>
            </a:r>
            <a:r>
              <a:rPr lang="en-US" dirty="0" smtClean="0"/>
              <a:t>monitoring</a:t>
            </a:r>
            <a:endParaRPr lang="en-US"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a:t>
            </a:r>
            <a:endParaRPr lang="en-US" dirty="0"/>
          </a:p>
        </p:txBody>
      </p:sp>
      <p:sp>
        <p:nvSpPr>
          <p:cNvPr id="3" name="Content Placeholder 2"/>
          <p:cNvSpPr>
            <a:spLocks noGrp="1"/>
          </p:cNvSpPr>
          <p:nvPr>
            <p:ph idx="1"/>
          </p:nvPr>
        </p:nvSpPr>
        <p:spPr>
          <a:xfrm>
            <a:off x="549275" y="1600202"/>
            <a:ext cx="8042276" cy="2757750"/>
          </a:xfrm>
        </p:spPr>
        <p:txBody>
          <a:bodyPr>
            <a:normAutofit fontScale="92500" lnSpcReduction="20000"/>
          </a:bodyPr>
          <a:lstStyle/>
          <a:p>
            <a:r>
              <a:rPr lang="en-US" dirty="0" smtClean="0"/>
              <a:t>You love spinach, so you decide to plant continuous rounds of it every two weeks to have a</a:t>
            </a:r>
            <a:r>
              <a:rPr lang="en-US" dirty="0" smtClean="0"/>
              <a:t> consistent supply</a:t>
            </a:r>
            <a:r>
              <a:rPr lang="en-US" dirty="0" smtClean="0"/>
              <a:t>. This works great in April and May, but in June the plants start to</a:t>
            </a:r>
            <a:r>
              <a:rPr lang="en-US" dirty="0" smtClean="0"/>
              <a:t> bolt more quickly as </a:t>
            </a:r>
            <a:r>
              <a:rPr lang="en-US" dirty="0" smtClean="0"/>
              <a:t>the weather gets warmer.</a:t>
            </a:r>
            <a:r>
              <a:rPr lang="en-US" dirty="0" smtClean="0"/>
              <a:t> </a:t>
            </a:r>
            <a:r>
              <a:rPr lang="en-US" dirty="0" smtClean="0"/>
              <a:t>The leaves look yellowish and have less flavor.</a:t>
            </a:r>
            <a:endParaRPr lang="en-US" dirty="0" smtClean="0"/>
          </a:p>
          <a:p>
            <a:pPr>
              <a:buNone/>
            </a:pPr>
            <a:r>
              <a:rPr lang="en-US" dirty="0" smtClean="0"/>
              <a:t>	</a:t>
            </a:r>
            <a:r>
              <a:rPr lang="en-US" dirty="0" smtClean="0"/>
              <a:t>You </a:t>
            </a:r>
            <a:r>
              <a:rPr lang="en-US" dirty="0" smtClean="0"/>
              <a:t>don’t see any signs of disease or pests. You look through Johnny’s options online and find a variety of spinach that can tolerate heat, and give it a go. </a:t>
            </a:r>
            <a:endParaRPr lang="en-US" dirty="0"/>
          </a:p>
        </p:txBody>
      </p:sp>
      <p:pic>
        <p:nvPicPr>
          <p:cNvPr id="4" name="Picture 3"/>
          <p:cNvPicPr>
            <a:picLocks noChangeAspect="1"/>
          </p:cNvPicPr>
          <p:nvPr/>
        </p:nvPicPr>
        <p:blipFill>
          <a:blip r:embed="rId2"/>
          <a:srcRect t="14884" b="3721"/>
          <a:stretch>
            <a:fillRect/>
          </a:stretch>
        </p:blipFill>
        <p:spPr>
          <a:xfrm>
            <a:off x="4709083" y="4300228"/>
            <a:ext cx="2646487" cy="2154167"/>
          </a:xfrm>
          <a:prstGeom prst="rect">
            <a:avLst/>
          </a:prstGeom>
        </p:spPr>
      </p:pic>
      <p:sp>
        <p:nvSpPr>
          <p:cNvPr id="5" name="TextBox 4"/>
          <p:cNvSpPr txBox="1"/>
          <p:nvPr/>
        </p:nvSpPr>
        <p:spPr>
          <a:xfrm>
            <a:off x="7534864" y="5108326"/>
            <a:ext cx="1355927" cy="646331"/>
          </a:xfrm>
          <a:prstGeom prst="rect">
            <a:avLst/>
          </a:prstGeom>
          <a:noFill/>
        </p:spPr>
        <p:txBody>
          <a:bodyPr wrap="square" rtlCol="0">
            <a:spAutoFit/>
          </a:bodyPr>
          <a:lstStyle/>
          <a:p>
            <a:r>
              <a:rPr lang="en-US" dirty="0" smtClean="0"/>
              <a:t>“Seaside” </a:t>
            </a:r>
          </a:p>
          <a:p>
            <a:r>
              <a:rPr lang="en-US" dirty="0" smtClean="0"/>
              <a:t>(FI)</a:t>
            </a:r>
            <a:endParaRPr lang="en-US" dirty="0"/>
          </a:p>
        </p:txBody>
      </p:sp>
      <p:pic>
        <p:nvPicPr>
          <p:cNvPr id="6" name="Picture 5"/>
          <p:cNvPicPr>
            <a:picLocks noChangeAspect="1"/>
          </p:cNvPicPr>
          <p:nvPr/>
        </p:nvPicPr>
        <p:blipFill>
          <a:blip r:embed="rId3"/>
          <a:srcRect b="15000"/>
          <a:stretch>
            <a:fillRect/>
          </a:stretch>
        </p:blipFill>
        <p:spPr>
          <a:xfrm>
            <a:off x="844384" y="4320580"/>
            <a:ext cx="3401524" cy="2168574"/>
          </a:xfrm>
          <a:prstGeom prst="rect">
            <a:avLst/>
          </a:prstGeom>
        </p:spPr>
      </p:pic>
      <p:sp>
        <p:nvSpPr>
          <p:cNvPr id="7" name="Rectangle 6"/>
          <p:cNvSpPr/>
          <p:nvPr/>
        </p:nvSpPr>
        <p:spPr>
          <a:xfrm>
            <a:off x="4245908" y="5108326"/>
            <a:ext cx="463175" cy="830997"/>
          </a:xfrm>
          <a:prstGeom prst="rect">
            <a:avLst/>
          </a:prstGeom>
        </p:spPr>
        <p:txBody>
          <a:bodyPr wrap="square">
            <a:spAutoFit/>
          </a:bodyPr>
          <a:lstStyle/>
          <a:p>
            <a:r>
              <a:rPr lang="en-US" sz="2400" dirty="0" err="1" smtClean="0">
                <a:latin typeface="Wingdings"/>
                <a:ea typeface="Wingdings"/>
                <a:cs typeface="Wingdings"/>
              </a:rPr>
              <a:t></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 </a:t>
            </a:r>
            <a:endParaRPr lang="en-US" dirty="0"/>
          </a:p>
        </p:txBody>
      </p:sp>
      <p:sp>
        <p:nvSpPr>
          <p:cNvPr id="3" name="Content Placeholder 2"/>
          <p:cNvSpPr>
            <a:spLocks noGrp="1"/>
          </p:cNvSpPr>
          <p:nvPr>
            <p:ph idx="1"/>
          </p:nvPr>
        </p:nvSpPr>
        <p:spPr>
          <a:xfrm>
            <a:off x="549275" y="1600201"/>
            <a:ext cx="8042276" cy="2281550"/>
          </a:xfrm>
        </p:spPr>
        <p:txBody>
          <a:bodyPr>
            <a:normAutofit fontScale="92500" lnSpcReduction="20000"/>
          </a:bodyPr>
          <a:lstStyle/>
          <a:p>
            <a:pPr>
              <a:buNone/>
            </a:pPr>
            <a:r>
              <a:rPr lang="en-US" dirty="0" smtClean="0"/>
              <a:t>	Last </a:t>
            </a:r>
            <a:r>
              <a:rPr lang="en-US" dirty="0" smtClean="0"/>
              <a:t>year, you grew heirloom tomatoes. You love the color and flavor, but you only got a handful of healthy </a:t>
            </a:r>
            <a:r>
              <a:rPr lang="en-US" dirty="0" smtClean="0"/>
              <a:t>fruit. </a:t>
            </a:r>
            <a:r>
              <a:rPr lang="en-US" dirty="0" smtClean="0"/>
              <a:t>The leaves</a:t>
            </a:r>
            <a:r>
              <a:rPr lang="en-US" dirty="0" smtClean="0"/>
              <a:t> turned yellow and brown, and the fruit developed brown </a:t>
            </a:r>
            <a:r>
              <a:rPr lang="en-US" dirty="0" smtClean="0"/>
              <a:t>spots. </a:t>
            </a:r>
            <a:r>
              <a:rPr lang="en-US" dirty="0" smtClean="0"/>
              <a:t>A</a:t>
            </a:r>
            <a:r>
              <a:rPr lang="en-US" dirty="0" smtClean="0"/>
              <a:t>s </a:t>
            </a:r>
            <a:r>
              <a:rPr lang="en-US" dirty="0" smtClean="0"/>
              <a:t>the season went </a:t>
            </a:r>
            <a:r>
              <a:rPr lang="en-US" dirty="0" smtClean="0"/>
              <a:t>on, the spots engulfed the whole fruit, rotting them. You </a:t>
            </a:r>
            <a:r>
              <a:rPr lang="en-US" dirty="0" smtClean="0"/>
              <a:t>look up tomato diseases on OSU’s extension website</a:t>
            </a:r>
            <a:r>
              <a:rPr lang="en-US" dirty="0" smtClean="0"/>
              <a:t>, talked to your local extension agent, </a:t>
            </a:r>
            <a:r>
              <a:rPr lang="en-US" dirty="0" smtClean="0"/>
              <a:t>and</a:t>
            </a:r>
            <a:r>
              <a:rPr lang="en-US" dirty="0" smtClean="0"/>
              <a:t> concluded it was probably late blight. </a:t>
            </a:r>
          </a:p>
          <a:p>
            <a:endParaRPr lang="en-US" dirty="0"/>
          </a:p>
        </p:txBody>
      </p:sp>
      <p:pic>
        <p:nvPicPr>
          <p:cNvPr id="4" name="Picture 3"/>
          <p:cNvPicPr>
            <a:picLocks noChangeAspect="1"/>
          </p:cNvPicPr>
          <p:nvPr/>
        </p:nvPicPr>
        <p:blipFill>
          <a:blip r:embed="rId2"/>
          <a:stretch>
            <a:fillRect/>
          </a:stretch>
        </p:blipFill>
        <p:spPr>
          <a:xfrm>
            <a:off x="3809850" y="4231949"/>
            <a:ext cx="2284483" cy="2318750"/>
          </a:xfrm>
          <a:prstGeom prst="rect">
            <a:avLst/>
          </a:prstGeom>
        </p:spPr>
      </p:pic>
      <p:pic>
        <p:nvPicPr>
          <p:cNvPr id="5" name="Picture 4"/>
          <p:cNvPicPr>
            <a:picLocks noChangeAspect="1"/>
          </p:cNvPicPr>
          <p:nvPr/>
        </p:nvPicPr>
        <p:blipFill>
          <a:blip r:embed="rId3"/>
          <a:srcRect l="3400" r="13601"/>
          <a:stretch>
            <a:fillRect/>
          </a:stretch>
        </p:blipFill>
        <p:spPr>
          <a:xfrm>
            <a:off x="5984302" y="4231949"/>
            <a:ext cx="2607249" cy="2318750"/>
          </a:xfrm>
          <a:prstGeom prst="rect">
            <a:avLst/>
          </a:prstGeom>
        </p:spPr>
      </p:pic>
      <p:pic>
        <p:nvPicPr>
          <p:cNvPr id="6" name="Picture 5"/>
          <p:cNvPicPr>
            <a:picLocks noChangeAspect="1"/>
          </p:cNvPicPr>
          <p:nvPr/>
        </p:nvPicPr>
        <p:blipFill>
          <a:blip r:embed="rId4"/>
          <a:srcRect l="3721" t="9302" r="10233"/>
          <a:stretch>
            <a:fillRect/>
          </a:stretch>
        </p:blipFill>
        <p:spPr>
          <a:xfrm>
            <a:off x="844703" y="4231949"/>
            <a:ext cx="2199833" cy="2318750"/>
          </a:xfrm>
          <a:prstGeom prst="rect">
            <a:avLst/>
          </a:prstGeom>
        </p:spPr>
      </p:pic>
      <p:sp>
        <p:nvSpPr>
          <p:cNvPr id="7" name="Rectangle 6"/>
          <p:cNvSpPr/>
          <p:nvPr/>
        </p:nvSpPr>
        <p:spPr>
          <a:xfrm>
            <a:off x="3044537" y="5100251"/>
            <a:ext cx="519981" cy="461665"/>
          </a:xfrm>
          <a:prstGeom prst="rect">
            <a:avLst/>
          </a:prstGeom>
        </p:spPr>
        <p:txBody>
          <a:bodyPr wrap="square">
            <a:spAutoFit/>
          </a:bodyPr>
          <a:lstStyle/>
          <a:p>
            <a:r>
              <a:rPr lang="en-US" sz="2400" dirty="0" err="1" smtClean="0">
                <a:latin typeface="Wingdings"/>
                <a:ea typeface="Wingdings"/>
                <a:cs typeface="Wingdings"/>
              </a:rPr>
              <a:t></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6863" y="836957"/>
            <a:ext cx="4170630" cy="5194908"/>
          </a:xfrm>
        </p:spPr>
        <p:txBody>
          <a:bodyPr>
            <a:normAutofit fontScale="92500"/>
          </a:bodyPr>
          <a:lstStyle/>
          <a:p>
            <a:pPr>
              <a:buNone/>
            </a:pPr>
            <a:r>
              <a:rPr lang="en-US" dirty="0" smtClean="0"/>
              <a:t>	For </a:t>
            </a:r>
            <a:r>
              <a:rPr lang="en-US" dirty="0" smtClean="0"/>
              <a:t>the next year, you select hybrid tomato seeds </a:t>
            </a:r>
            <a:r>
              <a:rPr lang="en-US" dirty="0" smtClean="0"/>
              <a:t>that have </a:t>
            </a:r>
            <a:r>
              <a:rPr lang="en-US" dirty="0" smtClean="0"/>
              <a:t>resistance to late blight, and </a:t>
            </a:r>
            <a:r>
              <a:rPr lang="en-US" dirty="0" smtClean="0"/>
              <a:t>plant them </a:t>
            </a:r>
            <a:r>
              <a:rPr lang="en-US" dirty="0" smtClean="0"/>
              <a:t>in a different area of the garden. You plan on returning to the heirloom seeds in a couple years, after the pathogen has had time to die off in the soil. You</a:t>
            </a:r>
            <a:r>
              <a:rPr lang="en-US" dirty="0" smtClean="0"/>
              <a:t> remove </a:t>
            </a:r>
            <a:r>
              <a:rPr lang="en-US" dirty="0" smtClean="0"/>
              <a:t>all crop debris out of the garden so the pathogen does not have host plants to live </a:t>
            </a:r>
            <a:r>
              <a:rPr lang="en-US" dirty="0" smtClean="0"/>
              <a:t>on over winter. </a:t>
            </a:r>
            <a:endParaRPr lang="en-US" dirty="0" smtClean="0"/>
          </a:p>
          <a:p>
            <a:endParaRPr lang="en-US" dirty="0"/>
          </a:p>
        </p:txBody>
      </p:sp>
      <p:pic>
        <p:nvPicPr>
          <p:cNvPr id="5" name="Picture 4"/>
          <p:cNvPicPr>
            <a:picLocks noChangeAspect="1"/>
          </p:cNvPicPr>
          <p:nvPr/>
        </p:nvPicPr>
        <p:blipFill>
          <a:blip r:embed="rId2"/>
          <a:srcRect t="4651" b="6512"/>
          <a:stretch>
            <a:fillRect/>
          </a:stretch>
        </p:blipFill>
        <p:spPr>
          <a:xfrm>
            <a:off x="475963" y="836957"/>
            <a:ext cx="3932446" cy="3493484"/>
          </a:xfrm>
          <a:prstGeom prst="rect">
            <a:avLst/>
          </a:prstGeom>
        </p:spPr>
      </p:pic>
      <p:sp>
        <p:nvSpPr>
          <p:cNvPr id="6" name="TextBox 5"/>
          <p:cNvSpPr txBox="1"/>
          <p:nvPr/>
        </p:nvSpPr>
        <p:spPr>
          <a:xfrm>
            <a:off x="476231" y="4366734"/>
            <a:ext cx="1847200" cy="369332"/>
          </a:xfrm>
          <a:prstGeom prst="rect">
            <a:avLst/>
          </a:prstGeom>
          <a:noFill/>
        </p:spPr>
        <p:txBody>
          <a:bodyPr wrap="square" rtlCol="0">
            <a:spAutoFit/>
          </a:bodyPr>
          <a:lstStyle/>
          <a:p>
            <a:r>
              <a:rPr lang="en-US" dirty="0" smtClean="0"/>
              <a:t>(Jasper F1)</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808097"/>
            <a:ext cx="5565249" cy="5656677"/>
          </a:xfrm>
        </p:spPr>
        <p:txBody>
          <a:bodyPr>
            <a:normAutofit fontScale="77500" lnSpcReduction="20000"/>
          </a:bodyPr>
          <a:lstStyle/>
          <a:p>
            <a:pPr>
              <a:buNone/>
            </a:pPr>
            <a:r>
              <a:rPr lang="en-US" dirty="0" smtClean="0"/>
              <a:t>	You’ve been growing a hybrid tomato variety for three years now. It’s high yielding and has low disease pressure, but you miss the flavor of the heirloom varieties. You’re only growing tomatoes for your family &amp; friends, so you’re not trying to grow a lot of them (as compared to someone selling to market). </a:t>
            </a:r>
          </a:p>
          <a:p>
            <a:pPr>
              <a:buNone/>
            </a:pPr>
            <a:r>
              <a:rPr lang="en-US" dirty="0" smtClean="0"/>
              <a:t>	</a:t>
            </a:r>
            <a:r>
              <a:rPr lang="en-US" dirty="0" smtClean="0"/>
              <a:t>So, you try growing heirlooms again. This time, you choose a different type of heirloom and plant it in a new area of the garden. </a:t>
            </a:r>
          </a:p>
          <a:p>
            <a:pPr>
              <a:buNone/>
            </a:pPr>
            <a:r>
              <a:rPr lang="en-US" dirty="0" smtClean="0"/>
              <a:t>	</a:t>
            </a:r>
            <a:r>
              <a:rPr lang="en-US" dirty="0" smtClean="0"/>
              <a:t>You look up information about preventing late blight. You make sure not to overwater. You put down straw mulch to help with water management &amp; weeds. You keep a lookout for any kind of disease on the plants. You prune any symptomatic material and put it far away from your garden. You rotate out of </a:t>
            </a:r>
            <a:r>
              <a:rPr lang="en-US" dirty="0" err="1" smtClean="0"/>
              <a:t>solanaceous</a:t>
            </a:r>
            <a:r>
              <a:rPr lang="en-US" dirty="0" smtClean="0"/>
              <a:t> veggies every year. </a:t>
            </a:r>
            <a:endParaRPr lang="en-US" dirty="0" smtClean="0"/>
          </a:p>
        </p:txBody>
      </p:sp>
      <p:pic>
        <p:nvPicPr>
          <p:cNvPr id="4" name="Picture 3"/>
          <p:cNvPicPr>
            <a:picLocks noChangeAspect="1"/>
          </p:cNvPicPr>
          <p:nvPr/>
        </p:nvPicPr>
        <p:blipFill>
          <a:blip r:embed="rId2"/>
          <a:stretch>
            <a:fillRect/>
          </a:stretch>
        </p:blipFill>
        <p:spPr>
          <a:xfrm>
            <a:off x="6114524" y="808097"/>
            <a:ext cx="2751831" cy="27518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8119" y="404047"/>
            <a:ext cx="5096488" cy="3939585"/>
          </a:xfrm>
          <a:prstGeom prst="rect">
            <a:avLst/>
          </a:prstGeom>
        </p:spPr>
      </p:pic>
      <p:pic>
        <p:nvPicPr>
          <p:cNvPr id="3" name="Picture 2"/>
          <p:cNvPicPr>
            <a:picLocks noChangeAspect="1"/>
          </p:cNvPicPr>
          <p:nvPr/>
        </p:nvPicPr>
        <p:blipFill>
          <a:blip r:embed="rId3"/>
          <a:stretch>
            <a:fillRect/>
          </a:stretch>
        </p:blipFill>
        <p:spPr>
          <a:xfrm>
            <a:off x="2018119" y="4560088"/>
            <a:ext cx="4957365" cy="17315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find info</a:t>
            </a:r>
            <a:endParaRPr lang="en-US" dirty="0"/>
          </a:p>
        </p:txBody>
      </p:sp>
      <p:sp>
        <p:nvSpPr>
          <p:cNvPr id="3" name="Content Placeholder 2"/>
          <p:cNvSpPr>
            <a:spLocks noGrp="1"/>
          </p:cNvSpPr>
          <p:nvPr>
            <p:ph idx="1"/>
          </p:nvPr>
        </p:nvSpPr>
        <p:spPr>
          <a:xfrm>
            <a:off x="549275" y="1600201"/>
            <a:ext cx="8042276" cy="2109694"/>
          </a:xfrm>
        </p:spPr>
        <p:txBody>
          <a:bodyPr>
            <a:normAutofit fontScale="92500"/>
          </a:bodyPr>
          <a:lstStyle/>
          <a:p>
            <a:r>
              <a:rPr lang="en-US" dirty="0" smtClean="0"/>
              <a:t>Extension fact </a:t>
            </a:r>
            <a:r>
              <a:rPr lang="en-US" dirty="0" smtClean="0"/>
              <a:t>sheets: </a:t>
            </a:r>
          </a:p>
          <a:p>
            <a:pPr lvl="1">
              <a:buNone/>
            </a:pPr>
            <a:r>
              <a:rPr lang="en-US" dirty="0" err="1" smtClean="0"/>
              <a:t>google</a:t>
            </a:r>
            <a:r>
              <a:rPr lang="en-US" dirty="0" smtClean="0"/>
              <a:t> search “extension __[topic]__”</a:t>
            </a:r>
          </a:p>
          <a:p>
            <a:pPr lvl="2"/>
            <a:r>
              <a:rPr lang="en-US" dirty="0" smtClean="0"/>
              <a:t>Created by experts at land-grant universities</a:t>
            </a:r>
          </a:p>
          <a:p>
            <a:r>
              <a:rPr lang="en-US" dirty="0" smtClean="0"/>
              <a:t>Seed websites: </a:t>
            </a:r>
            <a:r>
              <a:rPr lang="en-US" dirty="0" smtClean="0"/>
              <a:t>Johnny’s Selected Seed, </a:t>
            </a:r>
            <a:r>
              <a:rPr lang="en-US" dirty="0" smtClean="0"/>
              <a:t>High </a:t>
            </a:r>
            <a:r>
              <a:rPr lang="en-US" dirty="0" smtClean="0"/>
              <a:t>Mowing Seeds, </a:t>
            </a:r>
            <a:r>
              <a:rPr lang="en-US" dirty="0" err="1" smtClean="0"/>
              <a:t>Fedco</a:t>
            </a:r>
            <a:r>
              <a:rPr lang="en-US" dirty="0" smtClean="0"/>
              <a:t> Seeds, Territorial Seed Company</a:t>
            </a:r>
          </a:p>
          <a:p>
            <a:endParaRPr lang="en-US" dirty="0"/>
          </a:p>
        </p:txBody>
      </p:sp>
      <p:pic>
        <p:nvPicPr>
          <p:cNvPr id="4" name="Picture 3"/>
          <p:cNvPicPr>
            <a:picLocks noChangeAspect="1"/>
          </p:cNvPicPr>
          <p:nvPr/>
        </p:nvPicPr>
        <p:blipFill>
          <a:blip r:embed="rId2"/>
          <a:stretch>
            <a:fillRect/>
          </a:stretch>
        </p:blipFill>
        <p:spPr>
          <a:xfrm>
            <a:off x="2322523" y="3709895"/>
            <a:ext cx="4475712" cy="251758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3" name="Picture 2"/>
          <p:cNvPicPr>
            <a:picLocks noChangeAspect="1"/>
          </p:cNvPicPr>
          <p:nvPr/>
        </p:nvPicPr>
        <p:blipFill>
          <a:blip r:embed="rId2"/>
          <a:stretch>
            <a:fillRect/>
          </a:stretch>
        </p:blipFill>
        <p:spPr>
          <a:xfrm>
            <a:off x="1780188" y="1746067"/>
            <a:ext cx="5767355" cy="37559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133430"/>
          </a:xfrm>
        </p:spPr>
        <p:txBody>
          <a:bodyPr/>
          <a:lstStyle/>
          <a:p>
            <a:r>
              <a:rPr lang="en-US" sz="4000" dirty="0" smtClean="0"/>
              <a:t>Plant Varieties</a:t>
            </a:r>
            <a:endParaRPr lang="en-US" sz="4000" dirty="0"/>
          </a:p>
        </p:txBody>
      </p:sp>
      <p:sp>
        <p:nvSpPr>
          <p:cNvPr id="3" name="Content Placeholder 2"/>
          <p:cNvSpPr>
            <a:spLocks noGrp="1"/>
          </p:cNvSpPr>
          <p:nvPr>
            <p:ph idx="1"/>
          </p:nvPr>
        </p:nvSpPr>
        <p:spPr>
          <a:xfrm>
            <a:off x="549276" y="1600201"/>
            <a:ext cx="4285192" cy="4604828"/>
          </a:xfrm>
        </p:spPr>
        <p:txBody>
          <a:bodyPr>
            <a:normAutofit fontScale="85000" lnSpcReduction="20000"/>
          </a:bodyPr>
          <a:lstStyle/>
          <a:p>
            <a:r>
              <a:rPr lang="en-US" dirty="0" smtClean="0"/>
              <a:t>Plant species: generally speaking, the largest group of organisms in which two individuals can produce fertile offspring</a:t>
            </a:r>
          </a:p>
          <a:p>
            <a:pPr lvl="1"/>
            <a:r>
              <a:rPr lang="en-US" dirty="0" smtClean="0"/>
              <a:t>A unit of biological classification</a:t>
            </a:r>
          </a:p>
          <a:p>
            <a:pPr lvl="1"/>
            <a:r>
              <a:rPr lang="en-US" dirty="0" smtClean="0"/>
              <a:t>Reflects a similarity of genetic material that shows up as similar characteristics</a:t>
            </a:r>
          </a:p>
          <a:p>
            <a:r>
              <a:rPr lang="en-US" dirty="0" smtClean="0"/>
              <a:t>Plant </a:t>
            </a:r>
            <a:r>
              <a:rPr lang="en-US" b="1" dirty="0" smtClean="0"/>
              <a:t>variety</a:t>
            </a:r>
            <a:r>
              <a:rPr lang="en-US" dirty="0" smtClean="0"/>
              <a:t>: </a:t>
            </a:r>
          </a:p>
          <a:p>
            <a:pPr lvl="1"/>
            <a:r>
              <a:rPr lang="en-US" dirty="0" smtClean="0"/>
              <a:t>The </a:t>
            </a:r>
            <a:r>
              <a:rPr lang="en-US" dirty="0" smtClean="0"/>
              <a:t>rank right below </a:t>
            </a:r>
            <a:r>
              <a:rPr lang="en-US" dirty="0" smtClean="0"/>
              <a:t>species</a:t>
            </a:r>
          </a:p>
          <a:p>
            <a:pPr lvl="1"/>
            <a:r>
              <a:rPr lang="en-US" dirty="0" smtClean="0"/>
              <a:t>Can be found in both nature and in plant breeding guided by people</a:t>
            </a:r>
          </a:p>
        </p:txBody>
      </p:sp>
      <p:pic>
        <p:nvPicPr>
          <p:cNvPr id="4" name="Picture 3"/>
          <p:cNvPicPr>
            <a:picLocks noChangeAspect="1"/>
          </p:cNvPicPr>
          <p:nvPr/>
        </p:nvPicPr>
        <p:blipFill>
          <a:blip r:embed="rId2"/>
          <a:srcRect r="48000"/>
          <a:stretch>
            <a:fillRect/>
          </a:stretch>
        </p:blipFill>
        <p:spPr>
          <a:xfrm>
            <a:off x="5844761" y="2123421"/>
            <a:ext cx="2123789" cy="4152264"/>
          </a:xfrm>
          <a:prstGeom prst="rect">
            <a:avLst/>
          </a:prstGeom>
        </p:spPr>
      </p:pic>
      <p:sp>
        <p:nvSpPr>
          <p:cNvPr id="5" name="TextBox 4"/>
          <p:cNvSpPr txBox="1"/>
          <p:nvPr/>
        </p:nvSpPr>
        <p:spPr>
          <a:xfrm>
            <a:off x="6744614" y="1663639"/>
            <a:ext cx="1223936" cy="461665"/>
          </a:xfrm>
          <a:prstGeom prst="rect">
            <a:avLst/>
          </a:prstGeom>
          <a:solidFill>
            <a:srgbClr val="E14D34"/>
          </a:solidFill>
          <a:ln w="3175" cmpd="sng">
            <a:solidFill>
              <a:schemeClr val="tx1"/>
            </a:solidFill>
          </a:ln>
        </p:spPr>
        <p:txBody>
          <a:bodyPr wrap="square" rtlCol="0">
            <a:spAutoFit/>
          </a:bodyPr>
          <a:lstStyle/>
          <a:p>
            <a:r>
              <a:rPr lang="en-US" sz="2400" b="1" dirty="0" smtClean="0"/>
              <a:t>Variety</a:t>
            </a:r>
            <a:endParaRPr lang="en-US" sz="2400" b="1" dirty="0"/>
          </a:p>
        </p:txBody>
      </p:sp>
      <p:sp>
        <p:nvSpPr>
          <p:cNvPr id="6" name="Rectangle 5"/>
          <p:cNvSpPr/>
          <p:nvPr/>
        </p:nvSpPr>
        <p:spPr>
          <a:xfrm>
            <a:off x="6495625" y="1861811"/>
            <a:ext cx="497978" cy="523220"/>
          </a:xfrm>
          <a:prstGeom prst="rect">
            <a:avLst/>
          </a:prstGeom>
        </p:spPr>
        <p:txBody>
          <a:bodyPr wrap="none">
            <a:spAutoFit/>
          </a:bodyPr>
          <a:lstStyle/>
          <a:p>
            <a:r>
              <a:rPr lang="en-US" sz="2800" dirty="0" err="1" smtClean="0">
                <a:latin typeface="Wingdings"/>
                <a:ea typeface="Wingdings"/>
                <a:cs typeface="Wingdings"/>
              </a:rPr>
              <a:t></a:t>
            </a:r>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65101"/>
            <a:ext cx="8042276" cy="912313"/>
          </a:xfrm>
        </p:spPr>
        <p:txBody>
          <a:bodyPr/>
          <a:lstStyle/>
          <a:p>
            <a:r>
              <a:rPr lang="en-US" dirty="0" smtClean="0"/>
              <a:t>Biodiversity</a:t>
            </a:r>
            <a:endParaRPr lang="en-US" dirty="0"/>
          </a:p>
        </p:txBody>
      </p:sp>
      <p:sp>
        <p:nvSpPr>
          <p:cNvPr id="3" name="Content Placeholder 2"/>
          <p:cNvSpPr>
            <a:spLocks noGrp="1"/>
          </p:cNvSpPr>
          <p:nvPr>
            <p:ph idx="1"/>
          </p:nvPr>
        </p:nvSpPr>
        <p:spPr>
          <a:xfrm>
            <a:off x="321940" y="1600200"/>
            <a:ext cx="8531419" cy="4936725"/>
          </a:xfrm>
        </p:spPr>
        <p:txBody>
          <a:bodyPr>
            <a:normAutofit fontScale="92500" lnSpcReduction="20000"/>
          </a:bodyPr>
          <a:lstStyle/>
          <a:p>
            <a:r>
              <a:rPr lang="en-US" dirty="0" smtClean="0"/>
              <a:t>There are countless different varieties of plant seeds to choose from</a:t>
            </a:r>
          </a:p>
          <a:p>
            <a:r>
              <a:rPr lang="en-US" dirty="0" smtClean="0"/>
              <a:t>The reason: </a:t>
            </a:r>
            <a:r>
              <a:rPr lang="en-US" sz="2595"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natural selection! </a:t>
            </a:r>
            <a:endParaRPr lang="en-US" sz="2595" dirty="0" smtClean="0"/>
          </a:p>
          <a:p>
            <a:pPr lvl="2"/>
            <a:r>
              <a:rPr lang="en-US" dirty="0" smtClean="0"/>
              <a:t>Through sexual reproduction, the genetic material of two organisms is combined to make</a:t>
            </a:r>
            <a:r>
              <a:rPr lang="en-US" dirty="0" smtClean="0"/>
              <a:t> unique progeny</a:t>
            </a:r>
          </a:p>
          <a:p>
            <a:pPr lvl="2"/>
            <a:r>
              <a:rPr lang="en-US" dirty="0" smtClean="0"/>
              <a:t>Mutations naturally occur that often lead to new traits being expressed in the progeny</a:t>
            </a:r>
            <a:endParaRPr lang="en-US" dirty="0" smtClean="0"/>
          </a:p>
          <a:p>
            <a:pPr lvl="2"/>
            <a:r>
              <a:rPr lang="en-US" dirty="0" smtClean="0"/>
              <a:t>Over time, only some of these traits end up</a:t>
            </a:r>
            <a:r>
              <a:rPr lang="en-US" dirty="0" smtClean="0"/>
              <a:t> </a:t>
            </a:r>
            <a:r>
              <a:rPr lang="en-US" dirty="0" smtClean="0"/>
              <a:t>(often randomly) </a:t>
            </a:r>
            <a:r>
              <a:rPr lang="en-US" dirty="0" smtClean="0"/>
              <a:t>helping </a:t>
            </a:r>
            <a:r>
              <a:rPr lang="en-US" dirty="0" smtClean="0"/>
              <a:t>the organism survive in their particular </a:t>
            </a:r>
            <a:r>
              <a:rPr lang="en-US" dirty="0" smtClean="0"/>
              <a:t>environment &amp; needs for survival, increasing the organism’s fitness</a:t>
            </a:r>
          </a:p>
          <a:p>
            <a:pPr lvl="2"/>
            <a:r>
              <a:rPr lang="en-US" dirty="0" smtClean="0"/>
              <a:t>If the organism can survive and reproduce, it can pass along its traits to the next </a:t>
            </a:r>
            <a:r>
              <a:rPr lang="en-US" dirty="0" smtClean="0"/>
              <a:t>generation</a:t>
            </a:r>
          </a:p>
          <a:p>
            <a:pPr lvl="2"/>
            <a:r>
              <a:rPr lang="en-US" dirty="0" smtClean="0"/>
              <a:t>Changing environmental circumstances and continual recombination through reproduction leads to genetic variation</a:t>
            </a:r>
            <a:endParaRPr lang="en-US" dirty="0" smtClean="0"/>
          </a:p>
          <a:p>
            <a:r>
              <a:rPr lang="en-US" dirty="0" smtClean="0"/>
              <a:t>This process contributes to the immense diversity of plant (and animal) life all around us.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dirty="0" smtClean="0"/>
              <a:t>Traditional Plant Breeding</a:t>
            </a:r>
            <a:endParaRPr lang="en-US" dirty="0"/>
          </a:p>
        </p:txBody>
      </p:sp>
      <p:sp>
        <p:nvSpPr>
          <p:cNvPr id="3" name="Content Placeholder 2"/>
          <p:cNvSpPr>
            <a:spLocks noGrp="1"/>
          </p:cNvSpPr>
          <p:nvPr>
            <p:ph idx="1"/>
          </p:nvPr>
        </p:nvSpPr>
        <p:spPr>
          <a:xfrm>
            <a:off x="732117" y="1600201"/>
            <a:ext cx="7859434" cy="2941917"/>
          </a:xfrm>
        </p:spPr>
        <p:txBody>
          <a:bodyPr>
            <a:normAutofit fontScale="85000" lnSpcReduction="20000"/>
          </a:bodyPr>
          <a:lstStyle/>
          <a:p>
            <a:r>
              <a:rPr lang="en-US" dirty="0" smtClean="0"/>
              <a:t>People have guided the process of selection in plant seeds for </a:t>
            </a:r>
            <a:r>
              <a:rPr lang="en-US" dirty="0" smtClean="0"/>
              <a:t>millennia</a:t>
            </a:r>
          </a:p>
          <a:p>
            <a:pPr lvl="1"/>
            <a:r>
              <a:rPr lang="en-US" dirty="0" smtClean="0"/>
              <a:t>Examples: </a:t>
            </a:r>
          </a:p>
          <a:p>
            <a:pPr lvl="2"/>
            <a:r>
              <a:rPr lang="en-US" dirty="0" smtClean="0"/>
              <a:t>oak, hickory, maple forests SE OH </a:t>
            </a:r>
          </a:p>
          <a:p>
            <a:pPr lvl="2"/>
            <a:r>
              <a:rPr lang="en-US" dirty="0" smtClean="0"/>
              <a:t>every fruit/veggie/grain we eat today</a:t>
            </a:r>
          </a:p>
          <a:p>
            <a:r>
              <a:rPr lang="en-US" dirty="0" smtClean="0"/>
              <a:t>Over time,</a:t>
            </a:r>
            <a:r>
              <a:rPr lang="en-US" dirty="0" smtClean="0"/>
              <a:t> people repeatedly </a:t>
            </a:r>
            <a:r>
              <a:rPr lang="en-US" dirty="0" smtClean="0"/>
              <a:t>selected seeds that work well in their particular context: climate, soil type, disease pressure, culture &amp; culinary </a:t>
            </a:r>
            <a:r>
              <a:rPr lang="en-US" dirty="0" smtClean="0"/>
              <a:t>interest</a:t>
            </a:r>
          </a:p>
          <a:p>
            <a:r>
              <a:rPr lang="en-US" dirty="0" smtClean="0"/>
              <a:t>This </a:t>
            </a:r>
            <a:r>
              <a:rPr lang="en-US" dirty="0" smtClean="0"/>
              <a:t>is how people develop</a:t>
            </a:r>
            <a:r>
              <a:rPr lang="en-US" dirty="0" smtClean="0"/>
              <a:t> popular varieties </a:t>
            </a:r>
            <a:endParaRPr lang="en-US" dirty="0" smtClean="0"/>
          </a:p>
          <a:p>
            <a:pPr>
              <a:buNone/>
            </a:pPr>
            <a:endParaRPr lang="en-US" dirty="0" smtClean="0"/>
          </a:p>
          <a:p>
            <a:endParaRPr lang="en-US" dirty="0"/>
          </a:p>
        </p:txBody>
      </p:sp>
      <p:pic>
        <p:nvPicPr>
          <p:cNvPr id="4" name="Picture 3"/>
          <p:cNvPicPr>
            <a:picLocks noChangeAspect="1"/>
          </p:cNvPicPr>
          <p:nvPr/>
        </p:nvPicPr>
        <p:blipFill>
          <a:blip r:embed="rId2"/>
          <a:srcRect l="1041" t="8099" r="1041" b="13768"/>
          <a:stretch>
            <a:fillRect/>
          </a:stretch>
        </p:blipFill>
        <p:spPr>
          <a:xfrm>
            <a:off x="1646219" y="4807659"/>
            <a:ext cx="5973781" cy="15314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Heirlooms</a:t>
            </a:r>
            <a:endParaRPr lang="en-US" dirty="0"/>
          </a:p>
        </p:txBody>
      </p:sp>
      <p:sp>
        <p:nvSpPr>
          <p:cNvPr id="3" name="Content Placeholder 2"/>
          <p:cNvSpPr>
            <a:spLocks noGrp="1"/>
          </p:cNvSpPr>
          <p:nvPr>
            <p:ph idx="1"/>
          </p:nvPr>
        </p:nvSpPr>
        <p:spPr>
          <a:xfrm>
            <a:off x="549275" y="1600201"/>
            <a:ext cx="5389532" cy="5033680"/>
          </a:xfrm>
        </p:spPr>
        <p:txBody>
          <a:bodyPr>
            <a:normAutofit fontScale="70000" lnSpcReduction="20000"/>
          </a:bodyPr>
          <a:lstStyle/>
          <a:p>
            <a:r>
              <a:rPr lang="en-US" dirty="0" smtClean="0"/>
              <a:t>Fruit, flower, or veggie varieties</a:t>
            </a:r>
            <a:r>
              <a:rPr lang="en-US" dirty="0" smtClean="0"/>
              <a:t> generally over 50 years old</a:t>
            </a:r>
          </a:p>
          <a:p>
            <a:r>
              <a:rPr lang="en-US" dirty="0" smtClean="0"/>
              <a:t>O</a:t>
            </a:r>
            <a:r>
              <a:rPr lang="en-US" dirty="0" smtClean="0"/>
              <a:t>pen</a:t>
            </a:r>
            <a:r>
              <a:rPr lang="en-US" dirty="0" smtClean="0"/>
              <a:t>-</a:t>
            </a:r>
            <a:r>
              <a:rPr lang="en-US" dirty="0" smtClean="0"/>
              <a:t>pollinated: no restrictions on </a:t>
            </a:r>
            <a:r>
              <a:rPr lang="en-US" dirty="0" smtClean="0"/>
              <a:t>the flow of pollen between plants, done by wind or insects </a:t>
            </a:r>
          </a:p>
          <a:p>
            <a:r>
              <a:rPr lang="en-US" dirty="0" smtClean="0"/>
              <a:t>S</a:t>
            </a:r>
            <a:r>
              <a:rPr lang="en-US" dirty="0" smtClean="0"/>
              <a:t>eeds </a:t>
            </a:r>
            <a:r>
              <a:rPr lang="en-US" dirty="0" smtClean="0"/>
              <a:t>will produce plants that</a:t>
            </a:r>
            <a:r>
              <a:rPr lang="en-US" dirty="0" smtClean="0"/>
              <a:t> generally resemble parent heirlooms, not much </a:t>
            </a:r>
            <a:r>
              <a:rPr lang="en-US" dirty="0" smtClean="0"/>
              <a:t>genetic variation among progeny</a:t>
            </a:r>
            <a:endParaRPr lang="en-US" dirty="0" smtClean="0"/>
          </a:p>
          <a:p>
            <a:r>
              <a:rPr lang="en-US" dirty="0" smtClean="0"/>
              <a:t>Many varieties preserved</a:t>
            </a:r>
            <a:r>
              <a:rPr lang="en-US" dirty="0" smtClean="0"/>
              <a:t> and handed down by </a:t>
            </a:r>
            <a:r>
              <a:rPr lang="en-US" dirty="0" smtClean="0"/>
              <a:t>home </a:t>
            </a:r>
            <a:r>
              <a:rPr lang="en-US" dirty="0" smtClean="0"/>
              <a:t>gardeners and regional farms </a:t>
            </a:r>
            <a:r>
              <a:rPr lang="en-US" dirty="0" smtClean="0"/>
              <a:t>from year to year</a:t>
            </a:r>
          </a:p>
          <a:p>
            <a:r>
              <a:rPr lang="en-US" dirty="0" smtClean="0"/>
              <a:t>Some seeds traveled with immigrants </a:t>
            </a:r>
          </a:p>
          <a:p>
            <a:r>
              <a:rPr lang="en-US" dirty="0" smtClean="0"/>
              <a:t>Some heirlooms are commercially bred on a larger </a:t>
            </a:r>
            <a:r>
              <a:rPr lang="en-US" dirty="0" smtClean="0"/>
              <a:t>scale</a:t>
            </a:r>
          </a:p>
          <a:p>
            <a:r>
              <a:rPr lang="en-US" dirty="0" smtClean="0"/>
              <a:t>Can find them at farmer’s markets, </a:t>
            </a:r>
            <a:r>
              <a:rPr lang="en-US" dirty="0" err="1" smtClean="0"/>
              <a:t>CSAs</a:t>
            </a:r>
            <a:r>
              <a:rPr lang="en-US" dirty="0" smtClean="0"/>
              <a:t>, some grocery stores</a:t>
            </a:r>
            <a:endParaRPr lang="en-US" dirty="0" smtClean="0"/>
          </a:p>
        </p:txBody>
      </p:sp>
      <p:pic>
        <p:nvPicPr>
          <p:cNvPr id="4" name="Picture 3"/>
          <p:cNvPicPr>
            <a:picLocks noChangeAspect="1"/>
          </p:cNvPicPr>
          <p:nvPr/>
        </p:nvPicPr>
        <p:blipFill>
          <a:blip r:embed="rId2"/>
          <a:stretch>
            <a:fillRect/>
          </a:stretch>
        </p:blipFill>
        <p:spPr>
          <a:xfrm>
            <a:off x="5938808" y="1600201"/>
            <a:ext cx="2892329" cy="2714459"/>
          </a:xfrm>
          <a:prstGeom prst="rect">
            <a:avLst/>
          </a:prstGeom>
        </p:spPr>
      </p:pic>
      <p:pic>
        <p:nvPicPr>
          <p:cNvPr id="5" name="Picture 4"/>
          <p:cNvPicPr>
            <a:picLocks noChangeAspect="1"/>
          </p:cNvPicPr>
          <p:nvPr/>
        </p:nvPicPr>
        <p:blipFill>
          <a:blip r:embed="rId3"/>
          <a:srcRect l="7960" t="27771"/>
          <a:stretch>
            <a:fillRect/>
          </a:stretch>
        </p:blipFill>
        <p:spPr>
          <a:xfrm>
            <a:off x="5938807" y="4496341"/>
            <a:ext cx="2892330" cy="159681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a:xfrm>
            <a:off x="549274" y="1600201"/>
            <a:ext cx="8042277" cy="2186006"/>
          </a:xfrm>
        </p:spPr>
        <p:txBody>
          <a:bodyPr>
            <a:normAutofit fontScale="92500" lnSpcReduction="10000"/>
          </a:bodyPr>
          <a:lstStyle/>
          <a:p>
            <a:r>
              <a:rPr lang="en-US" dirty="0" smtClean="0"/>
              <a:t>Many Africans who were forced into slavery in the </a:t>
            </a:r>
            <a:r>
              <a:rPr lang="en-US" dirty="0" smtClean="0"/>
              <a:t>Transatlantic save trade</a:t>
            </a:r>
            <a:r>
              <a:rPr lang="en-US" dirty="0" smtClean="0"/>
              <a:t> brought important heirloom seeds with them to help sustain them &amp; maintain a link to </a:t>
            </a:r>
            <a:r>
              <a:rPr lang="en-US" dirty="0" smtClean="0"/>
              <a:t>their home</a:t>
            </a:r>
          </a:p>
          <a:p>
            <a:pPr lvl="1"/>
            <a:r>
              <a:rPr lang="en-US" dirty="0" smtClean="0"/>
              <a:t>This had a huge impact on American cuisine</a:t>
            </a:r>
            <a:endParaRPr lang="en-US" dirty="0" smtClean="0"/>
          </a:p>
          <a:p>
            <a:pPr lvl="1"/>
            <a:r>
              <a:rPr lang="en-US" dirty="0" smtClean="0"/>
              <a:t>Examples: rice, okra, black-eyed peas, sesame, watermelon </a:t>
            </a:r>
          </a:p>
        </p:txBody>
      </p:sp>
      <p:pic>
        <p:nvPicPr>
          <p:cNvPr id="6" name="Picture 5"/>
          <p:cNvPicPr>
            <a:picLocks noChangeAspect="1"/>
          </p:cNvPicPr>
          <p:nvPr/>
        </p:nvPicPr>
        <p:blipFill>
          <a:blip r:embed="rId2"/>
          <a:srcRect l="21266"/>
          <a:stretch>
            <a:fillRect/>
          </a:stretch>
        </p:blipFill>
        <p:spPr>
          <a:xfrm>
            <a:off x="549275" y="3786207"/>
            <a:ext cx="1752428" cy="2308029"/>
          </a:xfrm>
          <a:prstGeom prst="rect">
            <a:avLst/>
          </a:prstGeom>
        </p:spPr>
      </p:pic>
      <p:pic>
        <p:nvPicPr>
          <p:cNvPr id="7" name="Picture 6"/>
          <p:cNvPicPr>
            <a:picLocks noChangeAspect="1"/>
          </p:cNvPicPr>
          <p:nvPr/>
        </p:nvPicPr>
        <p:blipFill>
          <a:blip r:embed="rId3"/>
          <a:srcRect l="15071" r="-377"/>
          <a:stretch>
            <a:fillRect/>
          </a:stretch>
        </p:blipFill>
        <p:spPr>
          <a:xfrm>
            <a:off x="2301703" y="3786207"/>
            <a:ext cx="2272137" cy="2308029"/>
          </a:xfrm>
          <a:prstGeom prst="rect">
            <a:avLst/>
          </a:prstGeom>
        </p:spPr>
      </p:pic>
      <p:pic>
        <p:nvPicPr>
          <p:cNvPr id="8" name="Picture 7"/>
          <p:cNvPicPr>
            <a:picLocks noChangeAspect="1"/>
          </p:cNvPicPr>
          <p:nvPr/>
        </p:nvPicPr>
        <p:blipFill>
          <a:blip r:embed="rId4"/>
          <a:stretch>
            <a:fillRect/>
          </a:stretch>
        </p:blipFill>
        <p:spPr>
          <a:xfrm rot="5400000">
            <a:off x="6800359" y="4303046"/>
            <a:ext cx="2308029" cy="1274352"/>
          </a:xfrm>
          <a:prstGeom prst="rect">
            <a:avLst/>
          </a:prstGeom>
        </p:spPr>
      </p:pic>
      <p:pic>
        <p:nvPicPr>
          <p:cNvPr id="9" name="Picture 8"/>
          <p:cNvPicPr>
            <a:picLocks noChangeAspect="1"/>
          </p:cNvPicPr>
          <p:nvPr/>
        </p:nvPicPr>
        <p:blipFill>
          <a:blip r:embed="rId5"/>
          <a:srcRect l="25200" r="10800"/>
          <a:stretch>
            <a:fillRect/>
          </a:stretch>
        </p:blipFill>
        <p:spPr>
          <a:xfrm>
            <a:off x="4503573" y="3786207"/>
            <a:ext cx="2813626" cy="230802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832648"/>
            <a:ext cx="7439106" cy="909109"/>
          </a:xfrm>
        </p:spPr>
        <p:txBody>
          <a:bodyPr>
            <a:normAutofit/>
          </a:bodyPr>
          <a:lstStyle/>
          <a:p>
            <a:r>
              <a:rPr lang="en-US" dirty="0" smtClean="0"/>
              <a:t>Many radicchio varieties are named after the villages in northern Italy</a:t>
            </a:r>
            <a:r>
              <a:rPr lang="en-US" dirty="0" smtClean="0"/>
              <a:t> where they originate</a:t>
            </a:r>
          </a:p>
        </p:txBody>
      </p:sp>
      <p:pic>
        <p:nvPicPr>
          <p:cNvPr id="4" name="Picture 3"/>
          <p:cNvPicPr>
            <a:picLocks noChangeAspect="1"/>
          </p:cNvPicPr>
          <p:nvPr/>
        </p:nvPicPr>
        <p:blipFill>
          <a:blip r:embed="rId2"/>
          <a:srcRect l="25791" r="15045"/>
          <a:stretch>
            <a:fillRect/>
          </a:stretch>
        </p:blipFill>
        <p:spPr>
          <a:xfrm>
            <a:off x="6078498" y="3517588"/>
            <a:ext cx="2404256" cy="2426013"/>
          </a:xfrm>
          <a:prstGeom prst="rect">
            <a:avLst/>
          </a:prstGeom>
        </p:spPr>
      </p:pic>
      <p:sp>
        <p:nvSpPr>
          <p:cNvPr id="5" name="TextBox 4"/>
          <p:cNvSpPr txBox="1"/>
          <p:nvPr/>
        </p:nvSpPr>
        <p:spPr>
          <a:xfrm>
            <a:off x="6078498" y="3032292"/>
            <a:ext cx="1909883" cy="369332"/>
          </a:xfrm>
          <a:prstGeom prst="rect">
            <a:avLst/>
          </a:prstGeom>
          <a:noFill/>
        </p:spPr>
        <p:txBody>
          <a:bodyPr wrap="square" rtlCol="0">
            <a:spAutoFit/>
          </a:bodyPr>
          <a:lstStyle/>
          <a:p>
            <a:r>
              <a:rPr lang="en-US" dirty="0" smtClean="0"/>
              <a:t>Chioggia</a:t>
            </a:r>
            <a:endParaRPr lang="en-US" dirty="0"/>
          </a:p>
        </p:txBody>
      </p:sp>
      <p:pic>
        <p:nvPicPr>
          <p:cNvPr id="6" name="Picture 5"/>
          <p:cNvPicPr>
            <a:picLocks noChangeAspect="1"/>
          </p:cNvPicPr>
          <p:nvPr/>
        </p:nvPicPr>
        <p:blipFill>
          <a:blip r:embed="rId3"/>
          <a:srcRect l="5625" r="6750"/>
          <a:stretch>
            <a:fillRect/>
          </a:stretch>
        </p:blipFill>
        <p:spPr>
          <a:xfrm>
            <a:off x="699399" y="3549964"/>
            <a:ext cx="2576493" cy="2393638"/>
          </a:xfrm>
          <a:prstGeom prst="rect">
            <a:avLst/>
          </a:prstGeom>
        </p:spPr>
      </p:pic>
      <p:sp>
        <p:nvSpPr>
          <p:cNvPr id="7" name="TextBox 6"/>
          <p:cNvSpPr txBox="1"/>
          <p:nvPr/>
        </p:nvSpPr>
        <p:spPr>
          <a:xfrm>
            <a:off x="699399" y="3032292"/>
            <a:ext cx="1949047" cy="369332"/>
          </a:xfrm>
          <a:prstGeom prst="rect">
            <a:avLst/>
          </a:prstGeom>
          <a:noFill/>
        </p:spPr>
        <p:txBody>
          <a:bodyPr wrap="square" rtlCol="0">
            <a:spAutoFit/>
          </a:bodyPr>
          <a:lstStyle/>
          <a:p>
            <a:r>
              <a:rPr lang="en-US" dirty="0" err="1" smtClean="0"/>
              <a:t>Gorizia</a:t>
            </a:r>
            <a:endParaRPr lang="en-US" dirty="0"/>
          </a:p>
        </p:txBody>
      </p:sp>
      <p:pic>
        <p:nvPicPr>
          <p:cNvPr id="8" name="Picture 7"/>
          <p:cNvPicPr>
            <a:picLocks noChangeAspect="1"/>
          </p:cNvPicPr>
          <p:nvPr/>
        </p:nvPicPr>
        <p:blipFill>
          <a:blip r:embed="rId4"/>
          <a:stretch>
            <a:fillRect/>
          </a:stretch>
        </p:blipFill>
        <p:spPr>
          <a:xfrm>
            <a:off x="3476367" y="3517588"/>
            <a:ext cx="2426014" cy="2426014"/>
          </a:xfrm>
          <a:prstGeom prst="rect">
            <a:avLst/>
          </a:prstGeom>
        </p:spPr>
      </p:pic>
      <p:sp>
        <p:nvSpPr>
          <p:cNvPr id="9" name="TextBox 8"/>
          <p:cNvSpPr txBox="1"/>
          <p:nvPr/>
        </p:nvSpPr>
        <p:spPr>
          <a:xfrm>
            <a:off x="3476367" y="3032292"/>
            <a:ext cx="1545708" cy="369332"/>
          </a:xfrm>
          <a:prstGeom prst="rect">
            <a:avLst/>
          </a:prstGeom>
          <a:noFill/>
        </p:spPr>
        <p:txBody>
          <a:bodyPr wrap="square" rtlCol="0">
            <a:spAutoFit/>
          </a:bodyPr>
          <a:lstStyle/>
          <a:p>
            <a:r>
              <a:rPr lang="en-US" dirty="0" err="1" smtClean="0"/>
              <a:t>Castelfranco</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Hybrids</a:t>
            </a:r>
            <a:endParaRPr lang="en-US" dirty="0"/>
          </a:p>
        </p:txBody>
      </p:sp>
      <p:sp>
        <p:nvSpPr>
          <p:cNvPr id="3" name="Content Placeholder 2"/>
          <p:cNvSpPr>
            <a:spLocks noGrp="1"/>
          </p:cNvSpPr>
          <p:nvPr>
            <p:ph idx="1"/>
          </p:nvPr>
        </p:nvSpPr>
        <p:spPr>
          <a:xfrm>
            <a:off x="549275" y="1630624"/>
            <a:ext cx="5526282" cy="4964023"/>
          </a:xfrm>
        </p:spPr>
        <p:txBody>
          <a:bodyPr>
            <a:normAutofit fontScale="85000" lnSpcReduction="10000"/>
          </a:bodyPr>
          <a:lstStyle/>
          <a:p>
            <a:r>
              <a:rPr lang="en-US" dirty="0" smtClean="0"/>
              <a:t>Created when people d</a:t>
            </a:r>
            <a:r>
              <a:rPr lang="en-US" dirty="0" smtClean="0"/>
              <a:t>eliberately cross-pollinate </a:t>
            </a:r>
            <a:r>
              <a:rPr lang="en-US" dirty="0" smtClean="0"/>
              <a:t>two varieties of a plant through traditional plant breeding</a:t>
            </a:r>
          </a:p>
          <a:p>
            <a:r>
              <a:rPr lang="en-US" dirty="0" smtClean="0"/>
              <a:t>Goal is to produce offspring with certain desired traits of the parent plants, such as cold tolerance</a:t>
            </a:r>
          </a:p>
          <a:p>
            <a:r>
              <a:rPr lang="en-US" dirty="0" smtClean="0"/>
              <a:t>Usually takes many years to develop</a:t>
            </a:r>
          </a:p>
          <a:p>
            <a:r>
              <a:rPr lang="en-US" dirty="0" smtClean="0"/>
              <a:t>Labeled “FI”: the first filial</a:t>
            </a:r>
          </a:p>
          <a:p>
            <a:r>
              <a:rPr lang="en-US" dirty="0" smtClean="0"/>
              <a:t>Most of the veggies in a supermarkets are hybrids</a:t>
            </a:r>
          </a:p>
          <a:p>
            <a:pPr lvl="1"/>
            <a:r>
              <a:rPr lang="en-US" dirty="0" smtClean="0"/>
              <a:t>NOT </a:t>
            </a:r>
            <a:r>
              <a:rPr lang="en-US" dirty="0" err="1" smtClean="0"/>
              <a:t>GMOs</a:t>
            </a:r>
            <a:r>
              <a:rPr lang="en-US" dirty="0" smtClean="0"/>
              <a:t>: genetically modified organisms are engineered by scientists at the molecular level, not thru breeding</a:t>
            </a:r>
            <a:endParaRPr lang="en-US" dirty="0" smtClean="0"/>
          </a:p>
        </p:txBody>
      </p:sp>
      <p:pic>
        <p:nvPicPr>
          <p:cNvPr id="4" name="Picture 3"/>
          <p:cNvPicPr>
            <a:picLocks noChangeAspect="1"/>
          </p:cNvPicPr>
          <p:nvPr/>
        </p:nvPicPr>
        <p:blipFill>
          <a:blip r:embed="rId2"/>
          <a:stretch>
            <a:fillRect/>
          </a:stretch>
        </p:blipFill>
        <p:spPr>
          <a:xfrm>
            <a:off x="6540698" y="3896181"/>
            <a:ext cx="2035798" cy="2398849"/>
          </a:xfrm>
          <a:prstGeom prst="rect">
            <a:avLst/>
          </a:prstGeom>
        </p:spPr>
      </p:pic>
      <p:pic>
        <p:nvPicPr>
          <p:cNvPr id="5" name="Picture 4"/>
          <p:cNvPicPr>
            <a:picLocks noChangeAspect="1"/>
          </p:cNvPicPr>
          <p:nvPr/>
        </p:nvPicPr>
        <p:blipFill>
          <a:blip r:embed="rId3"/>
          <a:srcRect t="4651" r="6512" b="5581"/>
          <a:stretch>
            <a:fillRect/>
          </a:stretch>
        </p:blipFill>
        <p:spPr>
          <a:xfrm>
            <a:off x="6551786" y="1444532"/>
            <a:ext cx="2024709" cy="220197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4924</TotalTime>
  <Words>1528</Words>
  <Application>Microsoft Macintosh PowerPoint</Application>
  <PresentationFormat>On-screen Show (4:3)</PresentationFormat>
  <Paragraphs>135</Paragraphs>
  <Slides>21</Slides>
  <Notes>1</Notes>
  <HiddenSlides>0</HiddenSlides>
  <MMClips>0</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Breeze</vt:lpstr>
      <vt:lpstr>Selecting Seeds for the Home &amp; Market Garden</vt:lpstr>
      <vt:lpstr>Slide 2</vt:lpstr>
      <vt:lpstr>Plant Varieties</vt:lpstr>
      <vt:lpstr>Biodiversity</vt:lpstr>
      <vt:lpstr>Traditional Plant Breeding</vt:lpstr>
      <vt:lpstr>Heirlooms</vt:lpstr>
      <vt:lpstr>Examples</vt:lpstr>
      <vt:lpstr>Slide 8</vt:lpstr>
      <vt:lpstr>Hybrids</vt:lpstr>
      <vt:lpstr>Things to keep in mind  when saving seeds</vt:lpstr>
      <vt:lpstr>Slide 11</vt:lpstr>
      <vt:lpstr>So how to choose?</vt:lpstr>
      <vt:lpstr>Traits to consider</vt:lpstr>
      <vt:lpstr>Host Plant Resistance</vt:lpstr>
      <vt:lpstr>Integrated Management</vt:lpstr>
      <vt:lpstr>Example 1:</vt:lpstr>
      <vt:lpstr>Example 2: </vt:lpstr>
      <vt:lpstr>Slide 18</vt:lpstr>
      <vt:lpstr>Slide 19</vt:lpstr>
      <vt:lpstr>Where to find info</vt:lpstr>
      <vt:lpstr>Thank you!</vt:lpstr>
    </vt:vector>
  </TitlesOfParts>
  <Company>Ohio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Selecting Seeds for the Home Garden</dc:title>
  <dc:creator>Ellie Andrews</dc:creator>
  <cp:lastModifiedBy>Ellie Andrews</cp:lastModifiedBy>
  <cp:revision>16</cp:revision>
  <dcterms:created xsi:type="dcterms:W3CDTF">2017-12-04T23:41:33Z</dcterms:created>
  <dcterms:modified xsi:type="dcterms:W3CDTF">2017-12-06T01:44:21Z</dcterms:modified>
</cp:coreProperties>
</file>